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96" r:id="rId5"/>
    <p:sldId id="297" r:id="rId6"/>
    <p:sldId id="298" r:id="rId7"/>
    <p:sldId id="259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7" r:id="rId17"/>
    <p:sldId id="278" r:id="rId18"/>
    <p:sldId id="279" r:id="rId19"/>
    <p:sldId id="280" r:id="rId20"/>
    <p:sldId id="283" r:id="rId21"/>
    <p:sldId id="281" r:id="rId22"/>
    <p:sldId id="282" r:id="rId23"/>
    <p:sldId id="284" r:id="rId24"/>
    <p:sldId id="285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592" autoAdjust="0"/>
  </p:normalViewPr>
  <p:slideViewPr>
    <p:cSldViewPr>
      <p:cViewPr varScale="1">
        <p:scale>
          <a:sx n="102" d="100"/>
          <a:sy n="102" d="100"/>
        </p:scale>
        <p:origin x="17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35CD-860E-4513-87EB-15B8C9B693F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35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10" Type="http://schemas.openxmlformats.org/officeDocument/2006/relationships/image" Target="../media/image13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.png"/><Relationship Id="rId7" Type="http://schemas.openxmlformats.org/officeDocument/2006/relationships/slide" Target="slide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11.png"/><Relationship Id="rId10" Type="http://schemas.openxmlformats.org/officeDocument/2006/relationships/image" Target="../media/image12.gif"/><Relationship Id="rId4" Type="http://schemas.openxmlformats.org/officeDocument/2006/relationships/image" Target="../media/image10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jpeg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26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jpeg"/><Relationship Id="rId7" Type="http://schemas.openxmlformats.org/officeDocument/2006/relationships/slide" Target="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2.gif"/><Relationship Id="rId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jpeg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eg"/><Relationship Id="rId7" Type="http://schemas.openxmlformats.org/officeDocument/2006/relationships/slide" Target="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jpeg"/><Relationship Id="rId7" Type="http://schemas.openxmlformats.org/officeDocument/2006/relationships/slide" Target="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20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audio" Target="../media/audio15.wav"/><Relationship Id="rId6" Type="http://schemas.openxmlformats.org/officeDocument/2006/relationships/image" Target="../media/image8.png"/><Relationship Id="rId11" Type="http://schemas.openxmlformats.org/officeDocument/2006/relationships/image" Target="../media/image55.png"/><Relationship Id="rId5" Type="http://schemas.openxmlformats.org/officeDocument/2006/relationships/image" Target="../media/image9.png"/><Relationship Id="rId15" Type="http://schemas.openxmlformats.org/officeDocument/2006/relationships/image" Target="../media/image12.gif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audio16.wav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11" Type="http://schemas.openxmlformats.org/officeDocument/2006/relationships/image" Target="../media/image13.png"/><Relationship Id="rId5" Type="http://schemas.openxmlformats.org/officeDocument/2006/relationships/image" Target="../media/image59.png"/><Relationship Id="rId10" Type="http://schemas.openxmlformats.org/officeDocument/2006/relationships/image" Target="../media/image62.gif"/><Relationship Id="rId4" Type="http://schemas.openxmlformats.org/officeDocument/2006/relationships/image" Target="../media/image20.jpe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58.gif"/><Relationship Id="rId2" Type="http://schemas.openxmlformats.org/officeDocument/2006/relationships/audio" Target="../media/audio17.wav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image" Target="../media/image63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slide" Target="slide16.xml"/><Relationship Id="rId5" Type="http://schemas.openxmlformats.org/officeDocument/2006/relationships/image" Target="../media/image61.png"/><Relationship Id="rId10" Type="http://schemas.openxmlformats.org/officeDocument/2006/relationships/image" Target="../media/image13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myfl.ru/blog/kalankhoe-tsvetushchii-v-stikhakh" TargetMode="External"/><Relationship Id="rId13" Type="http://schemas.openxmlformats.org/officeDocument/2006/relationships/hyperlink" Target="http://animashky.ru/index/0-21" TargetMode="External"/><Relationship Id="rId3" Type="http://schemas.openxmlformats.org/officeDocument/2006/relationships/hyperlink" Target="http://www.od-flowers.com/" TargetMode="External"/><Relationship Id="rId7" Type="http://schemas.openxmlformats.org/officeDocument/2006/relationships/hyperlink" Target="http://clubs.ya.ru/4611686018427403155/replies.xml?item_no=25533" TargetMode="External"/><Relationship Id="rId12" Type="http://schemas.openxmlformats.org/officeDocument/2006/relationships/hyperlink" Target="http://www.lenagold.ru/fon/clipart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sportal.ru/blog/uvlecheniya/znakomstvo-detei-s-komnatnymi-rasteniyami" TargetMode="External"/><Relationship Id="rId11" Type="http://schemas.openxmlformats.org/officeDocument/2006/relationships/hyperlink" Target="https://st.free-lance.ru/users/blue_daisy/upload/f_4c3c33170b86c.jpg" TargetMode="External"/><Relationship Id="rId5" Type="http://schemas.openxmlformats.org/officeDocument/2006/relationships/hyperlink" Target="http://www.7ya.ru/article/rebenok-i-komnatnye-rasteniya/" TargetMode="External"/><Relationship Id="rId15" Type="http://schemas.openxmlformats.org/officeDocument/2006/relationships/hyperlink" Target="http://s8.rimg.info/85f4aed80dcc98abea78636bc85ea0a9.gif" TargetMode="External"/><Relationship Id="rId10" Type="http://schemas.openxmlformats.org/officeDocument/2006/relationships/hyperlink" Target="http://edu-teacherzv.ucoz.ru/" TargetMode="External"/><Relationship Id="rId4" Type="http://schemas.openxmlformats.org/officeDocument/2006/relationships/hyperlink" Target="http://malushata.ru/detskie-stihi-o-komnatnyie-rasteniya" TargetMode="External"/><Relationship Id="rId9" Type="http://schemas.openxmlformats.org/officeDocument/2006/relationships/hyperlink" Target="http://photo.all-graphic.net/photo_graphic/web/25_01/web-47.jpg" TargetMode="External"/><Relationship Id="rId14" Type="http://schemas.openxmlformats.org/officeDocument/2006/relationships/hyperlink" Target="http://animo2.ucoz.ru/_ph/29/1/666421953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98419"/>
          </a:xfrm>
          <a:prstGeom prst="rect">
            <a:avLst/>
          </a:prstGeom>
        </p:spPr>
      </p:pic>
      <p:pic>
        <p:nvPicPr>
          <p:cNvPr id="5" name="Рисунок 4" descr="TE6107i0fz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28794" y="4050863"/>
            <a:ext cx="2150629" cy="2807137"/>
          </a:xfrm>
          <a:prstGeom prst="rect">
            <a:avLst/>
          </a:prstGeom>
        </p:spPr>
      </p:pic>
      <p:pic>
        <p:nvPicPr>
          <p:cNvPr id="1028" name="Picture 4" descr="C:\Лена\8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071546"/>
            <a:ext cx="3940293" cy="5657856"/>
          </a:xfrm>
          <a:prstGeom prst="rect">
            <a:avLst/>
          </a:prstGeom>
          <a:noFill/>
        </p:spPr>
      </p:pic>
      <p:pic>
        <p:nvPicPr>
          <p:cNvPr id="9" name="Рисунок 8" descr="0_47ee2_c592ed3c_X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214942" y="3286124"/>
            <a:ext cx="1555091" cy="1443643"/>
          </a:xfrm>
          <a:prstGeom prst="rect">
            <a:avLst/>
          </a:prstGeom>
        </p:spPr>
      </p:pic>
      <p:pic>
        <p:nvPicPr>
          <p:cNvPr id="10" name="Рисунок 9" descr="0_5873f_d8acd074_M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429256" y="0"/>
            <a:ext cx="2357454" cy="2121709"/>
          </a:xfrm>
          <a:prstGeom prst="rect">
            <a:avLst/>
          </a:prstGeom>
        </p:spPr>
      </p:pic>
      <p:pic>
        <p:nvPicPr>
          <p:cNvPr id="12" name="Рисунок 11" descr="0_58733_57739c6c_L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215074" y="4572008"/>
            <a:ext cx="1571636" cy="1679098"/>
          </a:xfrm>
          <a:prstGeom prst="rect">
            <a:avLst/>
          </a:prstGeom>
        </p:spPr>
      </p:pic>
      <p:pic>
        <p:nvPicPr>
          <p:cNvPr id="13" name="Рисунок 12" descr="0_91974_89d242aa_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9323" y="1928802"/>
            <a:ext cx="1360286" cy="1187983"/>
          </a:xfrm>
          <a:prstGeom prst="rect">
            <a:avLst/>
          </a:prstGeom>
        </p:spPr>
      </p:pic>
      <p:pic>
        <p:nvPicPr>
          <p:cNvPr id="11" name="Рисунок 10" descr="0_7376a_2685627d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715140" y="2786058"/>
            <a:ext cx="1285884" cy="1302161"/>
          </a:xfrm>
          <a:prstGeom prst="rect">
            <a:avLst/>
          </a:prstGeom>
        </p:spPr>
      </p:pic>
      <p:sp>
        <p:nvSpPr>
          <p:cNvPr id="15" name="Шестиугольник 14"/>
          <p:cNvSpPr/>
          <p:nvPr/>
        </p:nvSpPr>
        <p:spPr>
          <a:xfrm>
            <a:off x="714348" y="642918"/>
            <a:ext cx="4714908" cy="3214710"/>
          </a:xfrm>
          <a:prstGeom prst="hexagon">
            <a:avLst/>
          </a:prstGeom>
          <a:gradFill>
            <a:gsLst>
              <a:gs pos="0">
                <a:srgbClr val="DDEBCF">
                  <a:alpha val="20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8890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56937" y="690548"/>
            <a:ext cx="3829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Какие цветы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можно 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сажать 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 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детском саду?</a:t>
            </a:r>
          </a:p>
        </p:txBody>
      </p:sp>
    </p:spTree>
  </p:cSld>
  <p:clrMapOvr>
    <a:masterClrMapping/>
  </p:clrMapOvr>
  <p:transition advTm="4560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147u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57290" y="357166"/>
            <a:ext cx="3000396" cy="5906494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14810" y="500042"/>
            <a:ext cx="42384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Сансевьера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(Щучий хвост)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6248" y="2071678"/>
            <a:ext cx="40719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Щучий хвост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Пошел в рост: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Не в пруду, не в речке –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На окне, у печки.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357686" y="3786190"/>
            <a:ext cx="40005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Плоский, длинный,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а не брус,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Полосат, а не арбуз.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214950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29322" y="5214950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6000760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429124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4045.WAV">
            <a:hlinkClick r:id="" action="ppaction://media"/>
          </p:cNvPr>
          <p:cNvPicPr>
            <a:picLocks noRot="1" noChangeAspect="1"/>
          </p:cNvPicPr>
          <p:nvPr>
            <a:wavAudioFile r:embed="rId1" name="~PP4045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9058" y="642918"/>
            <a:ext cx="4612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Хлорофитум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0244" name="Picture 4" descr="C:\Лена\chlorophytu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785794"/>
            <a:ext cx="5119690" cy="51196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43372" y="2071678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/>
            <a:r>
              <a:rPr lang="ru-RU" sz="2000" b="1" dirty="0">
                <a:solidFill>
                  <a:srgbClr val="002060"/>
                </a:solidFill>
              </a:rPr>
              <a:t>     </a:t>
            </a:r>
            <a:r>
              <a:rPr lang="ru-RU" sz="2400" b="1" dirty="0">
                <a:solidFill>
                  <a:srgbClr val="002060"/>
                </a:solidFill>
              </a:rPr>
              <a:t>Своими  узкими листами</a:t>
            </a:r>
          </a:p>
          <a:p>
            <a:pPr indent="342900"/>
            <a:r>
              <a:rPr lang="ru-RU" sz="2400" b="1" dirty="0">
                <a:solidFill>
                  <a:srgbClr val="002060"/>
                </a:solidFill>
              </a:rPr>
              <a:t>         Озеленю ваш дом,</a:t>
            </a:r>
          </a:p>
          <a:p>
            <a:pPr indent="342900"/>
            <a:r>
              <a:rPr lang="ru-RU" sz="2400" b="1" dirty="0">
                <a:solidFill>
                  <a:srgbClr val="002060"/>
                </a:solidFill>
              </a:rPr>
              <a:t>И всех отдельными кустами  </a:t>
            </a:r>
          </a:p>
          <a:p>
            <a:pPr indent="342900"/>
            <a:r>
              <a:rPr lang="ru-RU" sz="2400" b="1" dirty="0">
                <a:solidFill>
                  <a:srgbClr val="002060"/>
                </a:solidFill>
              </a:rPr>
              <a:t>         Я награжу потом.</a:t>
            </a:r>
          </a:p>
          <a:p>
            <a:pPr indent="342900"/>
            <a:r>
              <a:rPr lang="ru-RU" sz="2400" b="1" dirty="0">
                <a:solidFill>
                  <a:srgbClr val="002060"/>
                </a:solidFill>
              </a:rPr>
              <a:t> Своих детей очень люблю –</a:t>
            </a:r>
          </a:p>
          <a:p>
            <a:pPr indent="342900"/>
            <a:r>
              <a:rPr lang="ru-RU" sz="2400" b="1" dirty="0">
                <a:solidFill>
                  <a:srgbClr val="002060"/>
                </a:solidFill>
              </a:rPr>
              <a:t>     Их при себе я сохраню.   </a:t>
            </a:r>
          </a:p>
        </p:txBody>
      </p:sp>
      <p:pic>
        <p:nvPicPr>
          <p:cNvPr id="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000636"/>
            <a:ext cx="1143008" cy="1145872"/>
          </a:xfrm>
          <a:prstGeom prst="rect">
            <a:avLst/>
          </a:prstGeom>
          <a:noFill/>
        </p:spPr>
      </p:pic>
      <p:pic>
        <p:nvPicPr>
          <p:cNvPr id="10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00760" y="5000636"/>
            <a:ext cx="1131117" cy="128073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6072198" y="535782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4500562" y="528638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3152.WAV">
            <a:hlinkClick r:id="" action="ppaction://media"/>
          </p:cNvPr>
          <p:cNvPicPr>
            <a:picLocks noRot="1" noChangeAspect="1"/>
          </p:cNvPicPr>
          <p:nvPr>
            <a:wavAudioFile r:embed="rId1" name="~PP3152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6fdc0_155f8a6d_L.png"/>
          <p:cNvPicPr>
            <a:picLocks noChangeAspect="1" noChangeArrowheads="1"/>
          </p:cNvPicPr>
          <p:nvPr/>
        </p:nvPicPr>
        <p:blipFill>
          <a:blip r:embed="rId4"/>
          <a:srcRect l="10500" t="16500" r="5499" b="12999"/>
          <a:stretch>
            <a:fillRect/>
          </a:stretch>
        </p:blipFill>
        <p:spPr bwMode="auto">
          <a:xfrm>
            <a:off x="357158" y="1428736"/>
            <a:ext cx="5021939" cy="4214842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3504" y="571480"/>
            <a:ext cx="32009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Фиалка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1571612"/>
            <a:ext cx="3429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00300"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628" y="1857364"/>
            <a:ext cx="35546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Хоть мы ростом </a:t>
            </a:r>
            <a:r>
              <a:rPr lang="ru-RU" sz="2000" b="1" dirty="0" err="1">
                <a:solidFill>
                  <a:srgbClr val="002060"/>
                </a:solidFill>
              </a:rPr>
              <a:t>низковаты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Очень любят нас ребята.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Мы целый год цветём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И украшаем дом.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Всех оттенков наши глазки,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Не жалеем для них краски.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Цветочки, как мягкий шёлк,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Листочки – зелёный бархат.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Кусочек нежности - в долг: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Красиво, приятно и ярко.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5143512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929322" y="5143512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6000760" y="5429264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3815.WAV">
            <a:hlinkClick r:id="" action="ppaction://media"/>
          </p:cNvPr>
          <p:cNvPicPr>
            <a:picLocks noRot="1" noChangeAspect="1"/>
          </p:cNvPicPr>
          <p:nvPr>
            <a:wavAudioFile r:embed="rId1" name="~PP3815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3500438"/>
            <a:ext cx="2428892" cy="2520251"/>
          </a:xfrm>
          <a:prstGeom prst="rect">
            <a:avLst/>
          </a:prstGeom>
          <a:noFill/>
        </p:spPr>
      </p:pic>
      <p:pic>
        <p:nvPicPr>
          <p:cNvPr id="2050" name="Picture 2" descr="C:\Лена\fuchsia[11-25]-500x5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714356"/>
            <a:ext cx="5394801" cy="3911231"/>
          </a:xfrm>
          <a:prstGeom prst="rect">
            <a:avLst/>
          </a:prstGeom>
          <a:noFill/>
        </p:spPr>
      </p:pic>
      <p:pic>
        <p:nvPicPr>
          <p:cNvPr id="4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29256" y="642918"/>
            <a:ext cx="285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Фуксия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2285992"/>
            <a:ext cx="3643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Вышла балерина: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Блузка, как рябина.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Юбочка лиловая,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Лента васильковая.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Ножки, как точеные,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Туфли золоченые. </a:t>
            </a:r>
          </a:p>
        </p:txBody>
      </p:sp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4786322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388" y="4786322"/>
            <a:ext cx="1131117" cy="1280736"/>
          </a:xfrm>
          <a:prstGeom prst="rect">
            <a:avLst/>
          </a:prstGeom>
          <a:noFill/>
        </p:spPr>
      </p:pic>
      <p:pic>
        <p:nvPicPr>
          <p:cNvPr id="10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1" name="~PP1622.WAV">
            <a:hlinkClick r:id="" action="ppaction://media"/>
          </p:cNvPr>
          <p:cNvPicPr>
            <a:picLocks noRot="1" noChangeAspect="1"/>
          </p:cNvPicPr>
          <p:nvPr>
            <a:wavAudioFile r:embed="rId1" name="~PP1622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58765_96375895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613768"/>
            <a:ext cx="3571900" cy="5686318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14942" y="642918"/>
            <a:ext cx="28742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Кактус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9190" y="1928802"/>
            <a:ext cx="34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 чего забавный ёжик –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Он без ручек и без ножек,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Жил в пустыне он всегда,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Где отсутствует вода.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А теперь живёт в горшочке.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Это Кактус – мой цветочек.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Как он медленно растёт,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Не цветёт который год.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Я его водой полью,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Шоколадкой накормлю.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Он откликнется на ласку,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Расцветёт цветком из сказки!</a:t>
            </a: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5286388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143636" y="5286388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215074" y="55721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Лена\зiзekli-kaktьs-nb1658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9592288">
            <a:off x="561874" y="2745935"/>
            <a:ext cx="1509716" cy="1196379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572000" y="55721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289.WAV">
            <a:hlinkClick r:id="" action="ppaction://media"/>
          </p:cNvPr>
          <p:cNvPicPr>
            <a:picLocks noRot="1" noChangeAspect="1"/>
          </p:cNvPicPr>
          <p:nvPr>
            <a:wavAudioFile r:embed="rId1" name="~PP1289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Hedera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500042"/>
            <a:ext cx="3857652" cy="6002507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57818" y="642918"/>
            <a:ext cx="26789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Плющ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929190" y="2214554"/>
            <a:ext cx="33575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Вверх по стенке крутой,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По бетонке литой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Многоножка ползет,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С собой листья везет.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6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50057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58016" y="4500570"/>
            <a:ext cx="1131117" cy="1280736"/>
          </a:xfrm>
          <a:prstGeom prst="rect">
            <a:avLst/>
          </a:prstGeom>
          <a:noFill/>
        </p:spPr>
      </p:pic>
      <p:pic>
        <p:nvPicPr>
          <p:cNvPr id="9" name="~PP323.WAV">
            <a:hlinkClick r:id="" action="ppaction://media"/>
          </p:cNvPr>
          <p:cNvPicPr>
            <a:picLocks noRot="1" noChangeAspect="1"/>
          </p:cNvPicPr>
          <p:nvPr>
            <a:wavAudioFile r:embed="rId1" name="~PP323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226"/>
            <a:ext cx="9143999" cy="6898419"/>
          </a:xfrm>
          <a:prstGeom prst="rect">
            <a:avLst/>
          </a:prstGeom>
        </p:spPr>
      </p:pic>
      <p:pic>
        <p:nvPicPr>
          <p:cNvPr id="14" name="Рисунок 13" descr="0_91ca6_14b69d3d_L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0034" y="2714620"/>
            <a:ext cx="2927243" cy="2944913"/>
          </a:xfrm>
          <a:prstGeom prst="rect">
            <a:avLst/>
          </a:prstGeom>
        </p:spPr>
      </p:pic>
      <p:pic>
        <p:nvPicPr>
          <p:cNvPr id="17" name="Рисунок 16" descr="0_91ca6_14b69d3d_L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00760" y="2214554"/>
            <a:ext cx="2927243" cy="2944913"/>
          </a:xfrm>
          <a:prstGeom prst="rect">
            <a:avLst/>
          </a:prstGeom>
        </p:spPr>
      </p:pic>
      <p:pic>
        <p:nvPicPr>
          <p:cNvPr id="18" name="Рисунок 17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28992" y="214290"/>
            <a:ext cx="2928958" cy="2946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3372" y="1357298"/>
            <a:ext cx="154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Полив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1538" y="3857628"/>
            <a:ext cx="1797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Рыхление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43702" y="3214686"/>
            <a:ext cx="16786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Гигиена</a:t>
            </a:r>
          </a:p>
          <a:p>
            <a:pPr algn="ctr"/>
            <a:r>
              <a:rPr lang="ru-RU" sz="2800" b="1" dirty="0"/>
              <a:t>растений</a:t>
            </a:r>
          </a:p>
        </p:txBody>
      </p:sp>
      <p:pic>
        <p:nvPicPr>
          <p:cNvPr id="10" name="Рисунок 9" descr="Tulips1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62" y="428604"/>
            <a:ext cx="2143140" cy="2143140"/>
          </a:xfrm>
          <a:prstGeom prst="rect">
            <a:avLst/>
          </a:prstGeom>
        </p:spPr>
      </p:pic>
      <p:sp>
        <p:nvSpPr>
          <p:cNvPr id="12" name="Овал 11">
            <a:hlinkClick r:id="rId7" action="ppaction://hlinksldjump"/>
          </p:cNvPr>
          <p:cNvSpPr/>
          <p:nvPr/>
        </p:nvSpPr>
        <p:spPr>
          <a:xfrm>
            <a:off x="3929058" y="714356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929322" y="3000372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429388" y="2857496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rId8" action="ppaction://hlinksldjump"/>
          </p:cNvPr>
          <p:cNvSpPr/>
          <p:nvPr/>
        </p:nvSpPr>
        <p:spPr>
          <a:xfrm>
            <a:off x="6500826" y="2714620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42910" y="3286124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142976" y="3214686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rId9" action="ppaction://hlinksldjump"/>
          </p:cNvPr>
          <p:cNvSpPr/>
          <p:nvPr/>
        </p:nvSpPr>
        <p:spPr>
          <a:xfrm>
            <a:off x="928662" y="3143248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Нюша говорит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1868" y="3780902"/>
            <a:ext cx="2357454" cy="307709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1785926"/>
            <a:ext cx="30003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Я, ребята, для цветка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Воды заранее припасла: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Стала теплою вода –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Для цветов не холодна.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Эй, Андрейка,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Дай мне лейку!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Я водички наберу,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 цветок полью в жару!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Ну, попробуй ты, Андрейка,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Но воды немного лей-ка!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Лишняя вода вредна,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Как и засуха – беда!</a:t>
            </a:r>
          </a:p>
        </p:txBody>
      </p:sp>
      <p:pic>
        <p:nvPicPr>
          <p:cNvPr id="1026" name="Picture 2" descr="C:\Лена\TE6107i0f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714356"/>
            <a:ext cx="4524375" cy="5905500"/>
          </a:xfrm>
          <a:prstGeom prst="rect">
            <a:avLst/>
          </a:prstGeom>
          <a:noFill/>
        </p:spPr>
      </p:pic>
      <p:pic>
        <p:nvPicPr>
          <p:cNvPr id="4" name="Рисунок 3" descr="66642195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3042" y="3143248"/>
            <a:ext cx="2500330" cy="2500330"/>
          </a:xfrm>
          <a:prstGeom prst="rect">
            <a:avLst/>
          </a:prstGeom>
        </p:spPr>
      </p:pic>
      <p:pic>
        <p:nvPicPr>
          <p:cNvPr id="5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6" name="Рисунок 5" descr="32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60" y="500042"/>
            <a:ext cx="1785950" cy="1315963"/>
          </a:xfrm>
          <a:prstGeom prst="rect">
            <a:avLst/>
          </a:prstGeom>
        </p:spPr>
      </p:pic>
      <p:pic>
        <p:nvPicPr>
          <p:cNvPr id="7" name="~PP1150.WAV">
            <a:hlinkClick r:id="" action="ppaction://media"/>
          </p:cNvPr>
          <p:cNvPicPr>
            <a:picLocks noRot="1" noChangeAspect="1"/>
          </p:cNvPicPr>
          <p:nvPr>
            <a:wavAudioFile r:embed="rId1" name="~PP115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0_6fdd6_d2beb3a6_L.png"/>
          <p:cNvPicPr>
            <a:picLocks noChangeAspect="1" noChangeArrowheads="1"/>
          </p:cNvPicPr>
          <p:nvPr/>
        </p:nvPicPr>
        <p:blipFill>
          <a:blip r:embed="rId4"/>
          <a:srcRect t="7521" b="11000"/>
          <a:stretch>
            <a:fillRect/>
          </a:stretch>
        </p:blipFill>
        <p:spPr bwMode="auto">
          <a:xfrm>
            <a:off x="3071802" y="857232"/>
            <a:ext cx="5072098" cy="4643470"/>
          </a:xfrm>
          <a:prstGeom prst="rect">
            <a:avLst/>
          </a:prstGeom>
          <a:noFill/>
        </p:spPr>
      </p:pic>
      <p:pic>
        <p:nvPicPr>
          <p:cNvPr id="3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596" y="3034940"/>
            <a:ext cx="2928958" cy="3823060"/>
          </a:xfrm>
          <a:prstGeom prst="rect">
            <a:avLst/>
          </a:prstGeom>
          <a:noFill/>
        </p:spPr>
      </p:pic>
      <p:sp>
        <p:nvSpPr>
          <p:cNvPr id="4" name="Трапеция 3"/>
          <p:cNvSpPr/>
          <p:nvPr/>
        </p:nvSpPr>
        <p:spPr>
          <a:xfrm rot="10800000">
            <a:off x="4500562" y="5000636"/>
            <a:ext cx="2071702" cy="358896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666421953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89036">
            <a:off x="2889387" y="3675213"/>
            <a:ext cx="1928826" cy="1928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1934" y="5572140"/>
            <a:ext cx="3053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 фиалку пожалей: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 в поддон её полей!</a:t>
            </a:r>
          </a:p>
        </p:txBody>
      </p:sp>
      <p:pic>
        <p:nvPicPr>
          <p:cNvPr id="7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9" name="Рисунок 8" descr="174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976" y="785794"/>
            <a:ext cx="1714512" cy="1991046"/>
          </a:xfrm>
          <a:prstGeom prst="rect">
            <a:avLst/>
          </a:prstGeom>
        </p:spPr>
      </p:pic>
      <p:pic>
        <p:nvPicPr>
          <p:cNvPr id="10" name="~PP614.WAV">
            <a:hlinkClick r:id="" action="ppaction://media"/>
          </p:cNvPr>
          <p:cNvPicPr>
            <a:picLocks noRot="1" noChangeAspect="1"/>
          </p:cNvPicPr>
          <p:nvPr>
            <a:wavAudioFile r:embed="rId1" name="~PP614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7166"/>
            <a:ext cx="3786214" cy="6057900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4340375"/>
            <a:ext cx="1928826" cy="251762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8330" y="4281895"/>
            <a:ext cx="1857388" cy="2000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72000" y="4000504"/>
            <a:ext cx="39272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 сейчас начнём рыхлить: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Лучше один раз хорошо взрыхлить,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Чем два раза плохо полить.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Ведь рыхление – это сухой полив.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Воздух в почву проникает,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Корешки дышать заставляет.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0" name="Рисунок 9" descr="f90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32" y="142852"/>
            <a:ext cx="2643206" cy="2643206"/>
          </a:xfrm>
          <a:prstGeom prst="rect">
            <a:avLst/>
          </a:prstGeom>
        </p:spPr>
      </p:pic>
      <p:pic>
        <p:nvPicPr>
          <p:cNvPr id="8" name="~PP3589.WAV">
            <a:hlinkClick r:id="" action="ppaction://media"/>
          </p:cNvPr>
          <p:cNvPicPr>
            <a:picLocks noRot="1" noChangeAspect="1"/>
          </p:cNvPicPr>
          <p:nvPr>
            <a:wavAudioFile r:embed="rId1" name="~PP3589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671"/>
            <a:ext cx="9143999" cy="6898419"/>
          </a:xfrm>
          <a:prstGeom prst="rect">
            <a:avLst/>
          </a:prstGeom>
        </p:spPr>
      </p:pic>
      <p:pic>
        <p:nvPicPr>
          <p:cNvPr id="14" name="Рисунок 13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1472" y="2071678"/>
            <a:ext cx="2927243" cy="2944913"/>
          </a:xfrm>
          <a:prstGeom prst="rect">
            <a:avLst/>
          </a:prstGeom>
        </p:spPr>
      </p:pic>
      <p:pic>
        <p:nvPicPr>
          <p:cNvPr id="17" name="Рисунок 16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00760" y="2214554"/>
            <a:ext cx="2927243" cy="2944913"/>
          </a:xfrm>
          <a:prstGeom prst="rect">
            <a:avLst/>
          </a:prstGeom>
        </p:spPr>
      </p:pic>
      <p:pic>
        <p:nvPicPr>
          <p:cNvPr id="18" name="Рисунок 17" descr="0_91ca6_14b69d3d_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28992" y="214290"/>
            <a:ext cx="2928958" cy="2946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29058" y="1285860"/>
            <a:ext cx="18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Давайте</a:t>
            </a:r>
          </a:p>
          <a:p>
            <a:pPr algn="ctr"/>
            <a:r>
              <a:rPr lang="ru-RU" sz="2000" b="1" dirty="0"/>
              <a:t>познакомимся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14414" y="3143248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Уход за</a:t>
            </a:r>
          </a:p>
          <a:p>
            <a:pPr algn="ctr"/>
            <a:r>
              <a:rPr lang="ru-RU" sz="2000" b="1" dirty="0"/>
              <a:t>растениями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6578" y="3286124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Давайте</a:t>
            </a:r>
          </a:p>
          <a:p>
            <a:pPr algn="ctr"/>
            <a:r>
              <a:rPr lang="ru-RU" sz="2000" b="1" dirty="0"/>
              <a:t>поиграем</a:t>
            </a:r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1071538" y="2571744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00430" y="785794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643306" y="785794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786182" y="857232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8" action="ppaction://hlinksldjump"/>
          </p:cNvPr>
          <p:cNvSpPr/>
          <p:nvPr/>
        </p:nvSpPr>
        <p:spPr>
          <a:xfrm>
            <a:off x="3929058" y="857232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/>
          </p:cNvPr>
          <p:cNvSpPr/>
          <p:nvPr/>
        </p:nvSpPr>
        <p:spPr>
          <a:xfrm>
            <a:off x="6429388" y="2786058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Нюша говорит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306" y="3784181"/>
            <a:ext cx="2354942" cy="3073819"/>
          </a:xfrm>
          <a:prstGeom prst="rect">
            <a:avLst/>
          </a:prstGeom>
        </p:spPr>
      </p:pic>
      <p:pic>
        <p:nvPicPr>
          <p:cNvPr id="23" name="~PP397.WAV">
            <a:hlinkClick r:id="" action="ppaction://media"/>
          </p:cNvPr>
          <p:cNvPicPr>
            <a:picLocks noRot="1" noChangeAspect="1"/>
          </p:cNvPicPr>
          <p:nvPr>
            <a:wavAudioFile r:embed="rId1" name="~PP397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7166"/>
            <a:ext cx="3786214" cy="6057900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4340375"/>
            <a:ext cx="1928826" cy="251762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8330" y="4281895"/>
            <a:ext cx="1857388" cy="2000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f9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32" y="142852"/>
            <a:ext cx="2643206" cy="2643206"/>
          </a:xfrm>
          <a:prstGeom prst="rect">
            <a:avLst/>
          </a:prstGeom>
        </p:spPr>
      </p:pic>
      <p:pic>
        <p:nvPicPr>
          <p:cNvPr id="8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29190" y="2857496"/>
            <a:ext cx="3643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При рыхлении правила соблюдай: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 разрыхлять верхний слой земли необходимо на следующий день после полива;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 рыхлят землю на глубину не более чем 1,5 см;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рыхлят осторожно, в основном возле стенок горшка, чтобы не повредить корни.</a:t>
            </a:r>
          </a:p>
        </p:txBody>
      </p:sp>
      <p:pic>
        <p:nvPicPr>
          <p:cNvPr id="11" name="~PP4060.WAV">
            <a:hlinkClick r:id="" action="ppaction://media"/>
          </p:cNvPr>
          <p:cNvPicPr>
            <a:picLocks noRot="1" noChangeAspect="1"/>
          </p:cNvPicPr>
          <p:nvPr>
            <a:wavAudioFile r:embed="rId1" name="~PP4060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_________________4d622a8637a7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428604"/>
            <a:ext cx="5643602" cy="4979649"/>
          </a:xfrm>
          <a:prstGeom prst="rect">
            <a:avLst/>
          </a:prstGeom>
          <a:noFill/>
        </p:spPr>
      </p:pic>
      <p:pic>
        <p:nvPicPr>
          <p:cNvPr id="4" name="Рисунок 3" descr="0_7376a_2685627d_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28860" y="1857364"/>
            <a:ext cx="1285884" cy="1302161"/>
          </a:xfrm>
          <a:prstGeom prst="rect">
            <a:avLst/>
          </a:prstGeom>
        </p:spPr>
      </p:pic>
      <p:pic>
        <p:nvPicPr>
          <p:cNvPr id="5" name="Рисунок 4" descr="0_91974_89d242aa_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08" y="571480"/>
            <a:ext cx="1360286" cy="1187983"/>
          </a:xfrm>
          <a:prstGeom prst="rect">
            <a:avLst/>
          </a:prstGeom>
        </p:spPr>
      </p:pic>
      <p:pic>
        <p:nvPicPr>
          <p:cNvPr id="6" name="Picture 2" descr="C:\Лена\4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86116" y="571480"/>
            <a:ext cx="2643206" cy="1500198"/>
          </a:xfrm>
          <a:prstGeom prst="rect">
            <a:avLst/>
          </a:prstGeom>
          <a:noFill/>
        </p:spPr>
      </p:pic>
      <p:pic>
        <p:nvPicPr>
          <p:cNvPr id="7" name="Picture 2" descr="C:\Лена\0_6fdd6_d2beb3a6_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8" y="1785926"/>
            <a:ext cx="1357322" cy="1242619"/>
          </a:xfrm>
          <a:prstGeom prst="rect">
            <a:avLst/>
          </a:prstGeom>
          <a:noFill/>
        </p:spPr>
      </p:pic>
      <p:pic>
        <p:nvPicPr>
          <p:cNvPr id="8" name="Рисунок 7" descr="beg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786446" y="500042"/>
            <a:ext cx="1459652" cy="1179195"/>
          </a:xfrm>
          <a:prstGeom prst="rect">
            <a:avLst/>
          </a:prstGeom>
        </p:spPr>
      </p:pic>
      <p:pic>
        <p:nvPicPr>
          <p:cNvPr id="10" name="Picture 2" descr="C:\Лена\0_5f7ea_835c3a08_L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143372" y="1500174"/>
            <a:ext cx="1164137" cy="1636401"/>
          </a:xfrm>
          <a:prstGeom prst="rect">
            <a:avLst/>
          </a:prstGeom>
          <a:noFill/>
        </p:spPr>
      </p:pic>
      <p:pic>
        <p:nvPicPr>
          <p:cNvPr id="1027" name="Picture 3" descr="C:\Лена\a_plastic_spray_water_bottle_0515-1105-2700-3612_SMU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00298" y="3069348"/>
            <a:ext cx="1143008" cy="1182405"/>
          </a:xfrm>
          <a:prstGeom prst="rect">
            <a:avLst/>
          </a:prstGeom>
          <a:noFill/>
        </p:spPr>
      </p:pic>
      <p:pic>
        <p:nvPicPr>
          <p:cNvPr id="1028" name="Picture 4" descr="C:\Лена\napkin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143636" y="3286124"/>
            <a:ext cx="928694" cy="839776"/>
          </a:xfrm>
          <a:prstGeom prst="rect">
            <a:avLst/>
          </a:prstGeom>
          <a:noFill/>
        </p:spPr>
      </p:pic>
      <p:pic>
        <p:nvPicPr>
          <p:cNvPr id="1029" name="Picture 5" descr="C:\Лена\news_4141_st3638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1300996">
            <a:off x="4798054" y="2776258"/>
            <a:ext cx="1433601" cy="33269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28926" y="5500702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На листьях комнатных растений скапливается много пыли. Их обязательно надо очищать. </a:t>
            </a:r>
          </a:p>
        </p:txBody>
      </p:sp>
      <p:pic>
        <p:nvPicPr>
          <p:cNvPr id="16" name="Рисунок 15" descr="85f4aed80dcc98abea78636bc85ea0a9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348" y="785794"/>
            <a:ext cx="1314450" cy="1019175"/>
          </a:xfrm>
          <a:prstGeom prst="rect">
            <a:avLst/>
          </a:prstGeom>
        </p:spPr>
      </p:pic>
      <p:pic>
        <p:nvPicPr>
          <p:cNvPr id="17" name="Рисунок 16" descr="Нюша говорит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472" y="3786190"/>
            <a:ext cx="2262188" cy="2952751"/>
          </a:xfrm>
          <a:prstGeom prst="rect">
            <a:avLst/>
          </a:prstGeom>
        </p:spPr>
      </p:pic>
      <p:pic>
        <p:nvPicPr>
          <p:cNvPr id="18" name="~PP218.WAV">
            <a:hlinkClick r:id="" action="ppaction://media"/>
          </p:cNvPr>
          <p:cNvPicPr>
            <a:picLocks noRot="1" noChangeAspect="1"/>
          </p:cNvPicPr>
          <p:nvPr>
            <a:wavAudioFile r:embed="rId1" name="~PP218.WAV"/>
          </p:nvPr>
        </p:nvPicPr>
        <p:blipFill>
          <a:blip r:embed="rId1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85852" y="571480"/>
            <a:ext cx="2857520" cy="4572001"/>
          </a:xfrm>
          <a:prstGeom prst="rect">
            <a:avLst/>
          </a:prstGeom>
          <a:noFill/>
        </p:spPr>
      </p:pic>
      <p:pic>
        <p:nvPicPr>
          <p:cNvPr id="1026" name="Picture 2" descr="C:\Лена\Diffenbahija_UaitFlyeim701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428604"/>
            <a:ext cx="4098756" cy="4684292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5" name="Picture 4" descr="C:\Лена\napkin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00298" y="1857364"/>
            <a:ext cx="928694" cy="839776"/>
          </a:xfrm>
          <a:prstGeom prst="rect">
            <a:avLst/>
          </a:prstGeom>
          <a:noFill/>
        </p:spPr>
      </p:pic>
      <p:pic>
        <p:nvPicPr>
          <p:cNvPr id="6" name="Picture 4" descr="C:\Лена\napkin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29454" y="2714620"/>
            <a:ext cx="928694" cy="839776"/>
          </a:xfrm>
          <a:prstGeom prst="rect">
            <a:avLst/>
          </a:prstGeom>
          <a:noFill/>
        </p:spPr>
      </p:pic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71736" y="5214950"/>
            <a:ext cx="4929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Если у растения большие блестящие листья,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потребуется мягкая ткань. Её надо немного смочить и протереть поверхность листьев с обеих сторон.</a:t>
            </a:r>
          </a:p>
        </p:txBody>
      </p:sp>
      <p:pic>
        <p:nvPicPr>
          <p:cNvPr id="10" name="Рисунок 9" descr="450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4744" y="3357562"/>
            <a:ext cx="2186047" cy="1662118"/>
          </a:xfrm>
          <a:prstGeom prst="rect">
            <a:avLst/>
          </a:prstGeom>
        </p:spPr>
      </p:pic>
      <p:pic>
        <p:nvPicPr>
          <p:cNvPr id="11" name="~PP3194.WAV">
            <a:hlinkClick r:id="" action="ppaction://media"/>
          </p:cNvPr>
          <p:cNvPicPr>
            <a:picLocks noRot="1" noChangeAspect="1"/>
          </p:cNvPicPr>
          <p:nvPr>
            <a:wavAudioFile r:embed="rId2" name="~PP3194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16 -0.105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 -0.10509 L -0.08368 -0.168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68 -0.16805 L -0.04444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8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08507 0.0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7 0.00116 L -0.08038 -0.324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038 -0.32453 L -0.07257 -0.145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Лена\gorshok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43702" y="2786058"/>
            <a:ext cx="1533863" cy="1591557"/>
          </a:xfrm>
          <a:prstGeom prst="rect">
            <a:avLst/>
          </a:prstGeom>
          <a:noFill/>
        </p:spPr>
      </p:pic>
      <p:pic>
        <p:nvPicPr>
          <p:cNvPr id="2" name="Picture 2" descr="C:\Лена\TE6107i0fz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3" name="Рисунок 2" descr="0_91974_89d242aa_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72" y="2071678"/>
            <a:ext cx="2715735" cy="2371741"/>
          </a:xfrm>
          <a:prstGeom prst="rect">
            <a:avLst/>
          </a:prstGeom>
        </p:spPr>
      </p:pic>
      <p:pic>
        <p:nvPicPr>
          <p:cNvPr id="4" name="Picture 2" descr="C:\Лена\Hedera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86116" y="714356"/>
            <a:ext cx="2775798" cy="4319142"/>
          </a:xfrm>
          <a:prstGeom prst="rect">
            <a:avLst/>
          </a:prstGeom>
          <a:noFill/>
        </p:spPr>
      </p:pic>
      <p:pic>
        <p:nvPicPr>
          <p:cNvPr id="5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43636" y="1428736"/>
            <a:ext cx="2390559" cy="1849303"/>
          </a:xfrm>
          <a:prstGeom prst="rect">
            <a:avLst/>
          </a:prstGeom>
          <a:noFill/>
        </p:spPr>
      </p:pic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Рисунок 7" descr="46682445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050" y="3214686"/>
            <a:ext cx="857256" cy="1515590"/>
          </a:xfrm>
          <a:prstGeom prst="rect">
            <a:avLst/>
          </a:prstGeom>
        </p:spPr>
      </p:pic>
      <p:pic>
        <p:nvPicPr>
          <p:cNvPr id="10" name="Рисунок 9" descr="46682445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3504" y="785794"/>
            <a:ext cx="857256" cy="1515590"/>
          </a:xfrm>
          <a:prstGeom prst="rect">
            <a:avLst/>
          </a:prstGeom>
        </p:spPr>
      </p:pic>
      <p:pic>
        <p:nvPicPr>
          <p:cNvPr id="11" name="Рисунок 10" descr="46682445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9586" y="2571744"/>
            <a:ext cx="857256" cy="1515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43174" y="5143512"/>
            <a:ext cx="5920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 У этих растений листья гладкие, небольшого размера.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Их можно опрыскать из пульверизатора.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85f4aed80dcc98abea78636bc85ea0a9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5852" y="714356"/>
            <a:ext cx="1428760" cy="1107807"/>
          </a:xfrm>
          <a:prstGeom prst="rect">
            <a:avLst/>
          </a:prstGeom>
        </p:spPr>
      </p:pic>
      <p:pic>
        <p:nvPicPr>
          <p:cNvPr id="14" name="~PP1794.WAV">
            <a:hlinkClick r:id="" action="ppaction://media"/>
          </p:cNvPr>
          <p:cNvPicPr>
            <a:picLocks noRot="1" noChangeAspect="1"/>
          </p:cNvPicPr>
          <p:nvPr>
            <a:wavAudioFile r:embed="rId2" name="~PP1794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-0.0456 C -0.0585 -0.05046 -0.0677 -0.0419 -0.07848 -0.04097 C -0.08872 -0.04005 -0.09913 -0.03981 -0.10938 -0.03935 C -0.11841 -0.03611 -0.12744 -0.03565 -0.13681 -0.03449 C -0.13803 -0.03333 -0.13907 -0.03218 -0.14028 -0.03125 C -0.1415 -0.03056 -0.14289 -0.03079 -0.14393 -0.02986 C -0.14792 -0.02639 -0.14966 -0.01968 -0.15105 -0.01389 C -0.15053 0.00324 -0.15764 0.04028 -0.13907 0.04653 C -0.13872 0.04907 -0.13907 0.05208 -0.13803 0.0544 C -0.13785 0.05486 -0.1283 0.05995 -0.12726 0.06065 C -0.11806 0.0669 -0.10886 0.06852 -0.09862 0.07014 C -0.09357 0.07361 -0.09202 0.07917 -0.08681 0.08125 C -0.08108 0.08634 -0.07448 0.08773 -0.0677 0.08935 C -0.0625 0.09931 -0.05538 0.10139 -0.0474 0.10671 C -0.04584 0.10787 -0.0441 0.10856 -0.0427 0.10995 C -0.04027 0.11204 -0.03559 0.1162 -0.03559 0.1162 C -0.03091 0.12546 -0.03072 0.13542 -0.03315 0.14653 C -0.0342 0.15116 -0.04237 0.15579 -0.04513 0.15764 C -0.04584 0.15926 -0.04635 0.16088 -0.0474 0.16227 C -0.04843 0.16366 -0.05018 0.16412 -0.05105 0.16551 C -0.05173 0.16667 -0.05157 0.16875 -0.05225 0.17014 C -0.05572 0.17593 -0.0644 0.17569 -0.06893 0.17662 C -0.07726 0.18056 -0.08645 0.17986 -0.09513 0.18125 C -0.10313 0.19236 -0.10938 0.19421 -0.12136 0.1956 C -0.12292 0.19606 -0.12466 0.1963 -0.12605 0.19722 C -0.12865 0.19884 -0.13316 0.20347 -0.13316 0.20347 C -0.13473 0.21204 -0.13716 0.22037 -0.13907 0.22894 C -0.14011 0.24236 -0.14462 0.25255 -0.14028 0.26551 C -0.13941 0.26829 -0.1316 0.2713 -0.13073 0.27176 C -0.12101 0.28519 -0.11181 0.28194 -0.0974 0.28287 C -0.0875 0.28356 -0.0776 0.28403 -0.0677 0.28449 C -0.06181 0.28611 -0.05555 0.28657 -0.04983 0.28935 C -0.04843 0.29005 -0.04862 0.29306 -0.0474 0.29398 C -0.0434 0.29722 -0.03698 0.29977 -0.03195 0.30208 C -0.0276 0.31111 -0.03091 0.31782 -0.03803 0.32106 C -0.04288 0.33102 -0.04149 0.33495 -0.05105 0.34005 C -0.05782 0.3537 -0.07709 0.35347 -0.08803 0.35602 C -0.09289 0.36042 -0.09618 0.36088 -0.10226 0.36227 C -0.11754 0.37569 -0.10938 0.37014 -0.11893 0.38287 C -0.1224 0.3875 -0.12969 0.3956 -0.12969 0.3956 C -0.13056 0.39931 -0.13039 0.40347 -0.13195 0.40671 C -0.13316 0.40926 -0.13681 0.41319 -0.13681 0.41319 " pathEditMode="relative" ptsTypes="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5.55556E-6 C -0.00208 -0.0139 -0.00139 -0.02732 -0.00712 -0.03959 C -0.00746 -0.04376 -0.00746 -0.04816 -0.00833 -0.05232 C -0.0092 -0.05718 -0.01163 -0.05927 -0.01319 -0.06343 C -0.01632 -0.07177 -0.01736 -0.0801 -0.02274 -0.08728 C -0.03125 -0.09862 -0.02083 -0.0801 -0.02986 -0.09515 C -0.03299 -0.10024 -0.03524 -0.10579 -0.03819 -0.11112 C -0.04236 -0.11853 -0.05781 -0.12663 -0.06441 -0.12848 C -0.07899 -0.12779 -0.09826 -0.13195 -0.11198 -0.12061 C -0.11354 -0.11413 -0.11493 -0.11158 -0.1191 -0.10788 C -0.12205 -0.09607 -0.11788 -0.11042 -0.12378 -0.09839 C -0.12621 -0.09329 -0.12639 -0.08496 -0.12743 -0.07917 C -0.12691 -0.0639 -0.1276 -0.04792 -0.12378 -0.03334 C -0.125 0.00763 -0.125 -0.00672 -0.125 0.00971 " pathEditMode="relative" ptsTypes="fffffffffffff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Лена\0_6fdd6_d2beb3a6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1000108"/>
            <a:ext cx="3929090" cy="3597055"/>
          </a:xfrm>
          <a:prstGeom prst="rect">
            <a:avLst/>
          </a:prstGeom>
          <a:noFill/>
        </p:spPr>
      </p:pic>
      <p:pic>
        <p:nvPicPr>
          <p:cNvPr id="3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4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2050" name="Picture 2" descr="C:\Лена\612_9341_12_enl_en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7752" y="928670"/>
            <a:ext cx="3717134" cy="3912773"/>
          </a:xfrm>
          <a:prstGeom prst="rect">
            <a:avLst/>
          </a:prstGeom>
          <a:noFill/>
        </p:spPr>
      </p:pic>
      <p:pic>
        <p:nvPicPr>
          <p:cNvPr id="6" name="Picture 5" descr="C:\Лена\news_4141_st363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7346057">
            <a:off x="2875797" y="1664090"/>
            <a:ext cx="1997327" cy="463516"/>
          </a:xfrm>
          <a:prstGeom prst="rect">
            <a:avLst/>
          </a:prstGeom>
          <a:noFill/>
        </p:spPr>
      </p:pic>
      <p:pic>
        <p:nvPicPr>
          <p:cNvPr id="7" name="Picture 5" descr="C:\Лена\news_4141_st363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7346057">
            <a:off x="4661747" y="1378338"/>
            <a:ext cx="1997327" cy="4635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14612" y="5072074"/>
            <a:ext cx="5345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Растения с бархатистыми листьями, покрытыми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пушком, чистят сухим способом, с помощью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мягкой кисточки.</a:t>
            </a:r>
          </a:p>
        </p:txBody>
      </p:sp>
      <p:pic>
        <p:nvPicPr>
          <p:cNvPr id="9" name="~PP1334.WAV">
            <a:hlinkClick r:id="" action="ppaction://media"/>
          </p:cNvPr>
          <p:cNvPicPr>
            <a:picLocks noRot="1" noChangeAspect="1"/>
          </p:cNvPicPr>
          <p:nvPr>
            <a:wavAudioFile r:embed="rId1" name="~PP1334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00042"/>
            <a:ext cx="8001056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Презентацию составила </a:t>
            </a:r>
            <a:r>
              <a:rPr lang="ru-RU" sz="2000" b="1" dirty="0" err="1">
                <a:solidFill>
                  <a:srgbClr val="002060"/>
                </a:solidFill>
              </a:rPr>
              <a:t>Голоскок</a:t>
            </a:r>
            <a:r>
              <a:rPr lang="ru-RU" sz="2000" b="1" dirty="0">
                <a:solidFill>
                  <a:srgbClr val="002060"/>
                </a:solidFill>
              </a:rPr>
              <a:t> Елена Александровна ,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Ресурсы интернета:</a:t>
            </a:r>
          </a:p>
          <a:p>
            <a:pPr algn="just"/>
            <a:r>
              <a:rPr lang="en-US" sz="1600" b="1" dirty="0">
                <a:hlinkClick r:id="rId3"/>
              </a:rPr>
              <a:t>http://www.od-flowers.com/</a:t>
            </a:r>
            <a:r>
              <a:rPr lang="ru-RU" sz="1600" b="1" dirty="0"/>
              <a:t> - информация о комнатных растениях, уходе за ними</a:t>
            </a:r>
          </a:p>
          <a:p>
            <a:pPr algn="ctr"/>
            <a:r>
              <a:rPr lang="ru-RU" sz="1600" b="1" u="sng" dirty="0"/>
              <a:t>Стихи, загадки:</a:t>
            </a:r>
          </a:p>
          <a:p>
            <a:pPr algn="ctr"/>
            <a:r>
              <a:rPr lang="ru-RU" sz="1600" b="1" u="sng" dirty="0">
                <a:hlinkClick r:id="rId4"/>
              </a:rPr>
              <a:t>http://malushata.ru/detskie-stihi-o-komnatnyie-rasteniya</a:t>
            </a:r>
            <a:r>
              <a:rPr lang="ru-RU" sz="1600" b="1" dirty="0"/>
              <a:t> </a:t>
            </a:r>
          </a:p>
          <a:p>
            <a:pPr algn="ctr"/>
            <a:r>
              <a:rPr lang="ru-RU" sz="1600" b="1" u="sng" dirty="0">
                <a:hlinkClick r:id="rId5"/>
              </a:rPr>
              <a:t>http://www.7ya.ru/article/rebenok-i-komnatnye-rasteniya/</a:t>
            </a:r>
            <a:r>
              <a:rPr lang="ru-RU" sz="1600" b="1" dirty="0"/>
              <a:t> </a:t>
            </a:r>
          </a:p>
          <a:p>
            <a:pPr algn="ctr"/>
            <a:r>
              <a:rPr lang="ru-RU" sz="1600" b="1" u="sng" dirty="0">
                <a:hlinkClick r:id="rId6"/>
              </a:rPr>
              <a:t>http://nsportal.ru/blog/uvlecheniya/znakomstvo-detei-s-komnatnymi-rasteniyami</a:t>
            </a:r>
            <a:r>
              <a:rPr lang="ru-RU" sz="1600" b="1" dirty="0"/>
              <a:t> </a:t>
            </a:r>
          </a:p>
          <a:p>
            <a:pPr algn="ctr"/>
            <a:r>
              <a:rPr lang="ru-RU" sz="1600" b="1" u="sng" dirty="0">
                <a:hlinkClick r:id="rId7"/>
              </a:rPr>
              <a:t>http://clubs.ya.ru/4611686018427403155/replies.xml?item_no=25533</a:t>
            </a:r>
            <a:r>
              <a:rPr lang="ru-RU" sz="1600" b="1" dirty="0"/>
              <a:t> </a:t>
            </a:r>
          </a:p>
          <a:p>
            <a:pPr algn="ctr"/>
            <a:r>
              <a:rPr lang="ru-RU" sz="1600" b="1" u="sng" dirty="0">
                <a:hlinkClick r:id="rId8"/>
              </a:rPr>
              <a:t>http://myfl.ru/blog/kalankhoe-tsvetushchii-v-stikhakh</a:t>
            </a:r>
            <a:r>
              <a:rPr lang="ru-RU" sz="1600" b="1" dirty="0"/>
              <a:t> </a:t>
            </a:r>
          </a:p>
          <a:p>
            <a:pPr algn="ctr"/>
            <a:r>
              <a:rPr lang="ru-RU" sz="1600" b="1" u="sng" dirty="0"/>
              <a:t>Клипарт, картинки:</a:t>
            </a:r>
          </a:p>
          <a:p>
            <a:pPr algn="just"/>
            <a:r>
              <a:rPr lang="ru-RU" sz="1600" b="1" u="sng" dirty="0">
                <a:hlinkClick r:id="rId9"/>
              </a:rPr>
              <a:t>http://photo.all-graphic.net//photo_graphic/web/25_01/web-47.jpg</a:t>
            </a:r>
            <a:r>
              <a:rPr lang="ru-RU" sz="1600" b="1" dirty="0"/>
              <a:t>  - фон цветы</a:t>
            </a:r>
          </a:p>
          <a:p>
            <a:pPr algn="just"/>
            <a:r>
              <a:rPr lang="en-US" sz="1600" b="1" dirty="0">
                <a:hlinkClick r:id="rId10"/>
              </a:rPr>
              <a:t>http://edu-teacherzv.ucoz.ru/</a:t>
            </a:r>
            <a:r>
              <a:rPr lang="ru-RU" sz="1600" b="1" dirty="0"/>
              <a:t> - рамка</a:t>
            </a:r>
          </a:p>
          <a:p>
            <a:pPr algn="just"/>
            <a:r>
              <a:rPr lang="ru-RU" sz="1600" b="1" u="sng" dirty="0">
                <a:solidFill>
                  <a:srgbClr val="0070C0"/>
                </a:solidFill>
              </a:rPr>
              <a:t>http://www.liveinternet.ru/users/milya-tatyana/post152385034/  </a:t>
            </a:r>
            <a:r>
              <a:rPr lang="ru-RU" sz="1600" b="1" dirty="0"/>
              <a:t>- клипарт цветы</a:t>
            </a:r>
          </a:p>
          <a:p>
            <a:pPr algn="just"/>
            <a:r>
              <a:rPr lang="ru-RU" sz="1600" b="1" u="sng" dirty="0">
                <a:hlinkClick r:id="rId11"/>
              </a:rPr>
              <a:t>https://st.free-lance.ru/users/blue_daisy/upload/f_4c3c33170b86c.jpg</a:t>
            </a:r>
            <a:r>
              <a:rPr lang="ru-RU" sz="1600" b="1" dirty="0"/>
              <a:t>  - стадии роста</a:t>
            </a:r>
          </a:p>
          <a:p>
            <a:pPr algn="just"/>
            <a:r>
              <a:rPr lang="en-US" sz="1600" b="1" dirty="0">
                <a:hlinkClick r:id="rId12"/>
              </a:rPr>
              <a:t>http://www.lenagold.ru/fon/clipart.html</a:t>
            </a:r>
            <a:r>
              <a:rPr lang="ru-RU" sz="1600" b="1" dirty="0"/>
              <a:t> - клипарт цветы</a:t>
            </a:r>
          </a:p>
          <a:p>
            <a:pPr algn="just"/>
            <a:r>
              <a:rPr lang="ru-RU" sz="1600" b="1" u="sng" dirty="0">
                <a:solidFill>
                  <a:schemeClr val="accent1"/>
                </a:solidFill>
              </a:rPr>
              <a:t>http://foto.meta.ua/user/566426/album/712606/p1/?album_view_type=single&amp; </a:t>
            </a:r>
            <a:r>
              <a:rPr lang="ru-RU" sz="1600" b="1" dirty="0"/>
              <a:t> - </a:t>
            </a:r>
            <a:r>
              <a:rPr lang="ru-RU" sz="1600" b="1" dirty="0" err="1"/>
              <a:t>Нюша</a:t>
            </a:r>
            <a:endParaRPr lang="ru-RU" sz="1600" b="1" dirty="0"/>
          </a:p>
          <a:p>
            <a:pPr algn="ctr"/>
            <a:r>
              <a:rPr lang="ru-RU" sz="1600" b="1" u="sng" dirty="0"/>
              <a:t>Анимация:</a:t>
            </a:r>
          </a:p>
          <a:p>
            <a:pPr algn="just"/>
            <a:r>
              <a:rPr lang="en-US" sz="1600" b="1" dirty="0">
                <a:hlinkClick r:id="rId13"/>
              </a:rPr>
              <a:t>http://animashky.ru/index/0-21</a:t>
            </a:r>
            <a:r>
              <a:rPr lang="ru-RU" sz="1600" b="1" dirty="0"/>
              <a:t> - цветы</a:t>
            </a:r>
          </a:p>
          <a:p>
            <a:pPr algn="just"/>
            <a:r>
              <a:rPr lang="ru-RU" sz="1600" b="1" u="sng" dirty="0">
                <a:hlinkClick r:id="rId14"/>
              </a:rPr>
              <a:t>http://animo2.ucoz.ru/_ph/29/1/666421953.jpg</a:t>
            </a:r>
            <a:r>
              <a:rPr lang="ru-RU" sz="1600" b="1" dirty="0"/>
              <a:t>  - лейка</a:t>
            </a:r>
          </a:p>
          <a:p>
            <a:pPr algn="just"/>
            <a:r>
              <a:rPr lang="ru-RU" sz="1600" b="1" dirty="0">
                <a:hlinkClick r:id="rId15"/>
              </a:rPr>
              <a:t>http://s8.rimg.info/85f4aed80dcc98abea78636bc85ea0a9.gif</a:t>
            </a:r>
            <a:r>
              <a:rPr lang="ru-RU" sz="1600" b="1" dirty="0"/>
              <a:t> - опрыскиватель</a:t>
            </a:r>
          </a:p>
          <a:p>
            <a:pPr algn="just"/>
            <a:endParaRPr lang="ru-RU" sz="1600" b="1" dirty="0"/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Для сайта – </a:t>
            </a:r>
            <a:r>
              <a:rPr lang="en-US" sz="1600" b="1" dirty="0">
                <a:solidFill>
                  <a:srgbClr val="C00000"/>
                </a:solidFill>
              </a:rPr>
              <a:t>viki.rdf.ru</a:t>
            </a:r>
            <a:endParaRPr lang="ru-RU" sz="1600" b="1" dirty="0">
              <a:solidFill>
                <a:srgbClr val="C00000"/>
              </a:solidFill>
            </a:endParaRPr>
          </a:p>
          <a:p>
            <a:pPr algn="just"/>
            <a:endParaRPr lang="ru-RU" sz="1600" b="1" dirty="0"/>
          </a:p>
          <a:p>
            <a:pPr algn="just"/>
            <a:endParaRPr lang="ru-RU" sz="1600" b="1" dirty="0"/>
          </a:p>
          <a:p>
            <a:pPr algn="just"/>
            <a:endParaRPr lang="ru-RU" sz="1600" b="1" dirty="0"/>
          </a:p>
          <a:p>
            <a:pPr algn="just"/>
            <a:endParaRPr lang="ru-RU" sz="1600" b="1" dirty="0"/>
          </a:p>
          <a:p>
            <a:pPr algn="just"/>
            <a:endParaRPr lang="ru-RU" sz="1600" b="1" dirty="0"/>
          </a:p>
          <a:p>
            <a:pPr algn="just"/>
            <a:endParaRPr lang="ru-RU" sz="1600" b="1" dirty="0"/>
          </a:p>
          <a:p>
            <a:pPr algn="just"/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Нюша говорит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149080"/>
            <a:ext cx="2354942" cy="30738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C0F210-49A1-794E-9B21-06D073680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8" y="24116"/>
            <a:ext cx="5735986" cy="6833884"/>
          </a:xfrm>
          <a:prstGeom prst="rect">
            <a:avLst/>
          </a:prstGeom>
        </p:spPr>
      </p:pic>
      <p:cxnSp>
        <p:nvCxnSpPr>
          <p:cNvPr id="8" name="Соединительная линия уступом 7">
            <a:extLst>
              <a:ext uri="{FF2B5EF4-FFF2-40B4-BE49-F238E27FC236}">
                <a16:creationId xmlns:a16="http://schemas.microsoft.com/office/drawing/2014/main" id="{4EF75B21-C566-3D4C-AA79-9F473B95C860}"/>
              </a:ext>
            </a:extLst>
          </p:cNvPr>
          <p:cNvCxnSpPr/>
          <p:nvPr/>
        </p:nvCxnSpPr>
        <p:spPr>
          <a:xfrm rot="16200000" flipH="1">
            <a:off x="7452320" y="5445224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F92FA2BF-2AF7-DF48-A307-25F833F7E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V="1">
            <a:off x="7577005" y="-171400"/>
            <a:ext cx="1656184" cy="1870782"/>
          </a:xfrm>
          <a:prstGeom prst="rect">
            <a:avLst/>
          </a:prstGeom>
          <a:effectLst>
            <a:glow rad="635000">
              <a:schemeClr val="accent3">
                <a:lumMod val="40000"/>
                <a:lumOff val="60000"/>
                <a:alpha val="40000"/>
              </a:schemeClr>
            </a:glow>
            <a:reflection blurRad="927100" stA="56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9946332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Соединительная линия уступом 7">
            <a:extLst>
              <a:ext uri="{FF2B5EF4-FFF2-40B4-BE49-F238E27FC236}">
                <a16:creationId xmlns:a16="http://schemas.microsoft.com/office/drawing/2014/main" id="{4EF75B21-C566-3D4C-AA79-9F473B95C860}"/>
              </a:ext>
            </a:extLst>
          </p:cNvPr>
          <p:cNvCxnSpPr/>
          <p:nvPr/>
        </p:nvCxnSpPr>
        <p:spPr>
          <a:xfrm rot="16200000" flipH="1">
            <a:off x="0" y="2565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F92FA2BF-2AF7-DF48-A307-25F833F7E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V="1">
            <a:off x="6660232" y="1772816"/>
            <a:ext cx="2627784" cy="2968276"/>
          </a:xfrm>
          <a:prstGeom prst="rect">
            <a:avLst/>
          </a:prstGeom>
          <a:effectLst>
            <a:glow rad="1701800">
              <a:srgbClr val="FFFF00">
                <a:alpha val="40000"/>
              </a:srgbClr>
            </a:glow>
            <a:reflection blurRad="927100" stA="56000" endPos="65000" dist="508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0C6B44-DD30-1C4F-B6D2-65BE9EDA8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56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22029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Нюша говорит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68" y="4221088"/>
            <a:ext cx="2354942" cy="30738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D597DE-3F82-FD4F-ACF1-76B5A9EED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73581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53000">
              <a:schemeClr val="accent3">
                <a:lumMod val="97000"/>
                <a:lumOff val="3000"/>
              </a:schemeClr>
            </a:gs>
            <a:gs pos="74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79F335-1126-EA49-8C36-87698A59A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87" y="0"/>
            <a:ext cx="5616624" cy="685800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E28BEBB-FE9C-D846-946E-A9EDB21880E5}"/>
              </a:ext>
            </a:extLst>
          </p:cNvPr>
          <p:cNvCxnSpPr>
            <a:cxnSpLocks/>
          </p:cNvCxnSpPr>
          <p:nvPr/>
        </p:nvCxnSpPr>
        <p:spPr>
          <a:xfrm>
            <a:off x="755576" y="0"/>
            <a:ext cx="0" cy="684076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E879F0-C815-FA4D-B188-98785A5EAF02}"/>
              </a:ext>
            </a:extLst>
          </p:cNvPr>
          <p:cNvCxnSpPr>
            <a:cxnSpLocks/>
          </p:cNvCxnSpPr>
          <p:nvPr/>
        </p:nvCxnSpPr>
        <p:spPr>
          <a:xfrm>
            <a:off x="971600" y="0"/>
            <a:ext cx="0" cy="685800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09D6E7B-3101-4946-912D-88A80B8A18B4}"/>
              </a:ext>
            </a:extLst>
          </p:cNvPr>
          <p:cNvCxnSpPr>
            <a:cxnSpLocks/>
          </p:cNvCxnSpPr>
          <p:nvPr/>
        </p:nvCxnSpPr>
        <p:spPr>
          <a:xfrm>
            <a:off x="2555776" y="0"/>
            <a:ext cx="0" cy="68580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323456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71670" y="4857760"/>
            <a:ext cx="1510557" cy="1567374"/>
          </a:xfrm>
          <a:prstGeom prst="rect">
            <a:avLst/>
          </a:prstGeom>
          <a:noFill/>
        </p:spPr>
      </p:pic>
      <p:pic>
        <p:nvPicPr>
          <p:cNvPr id="1026" name="Picture 2" descr="C:\Лена\535fd6da71f0604fb6b105db1665d7b1_6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357298"/>
            <a:ext cx="3714776" cy="37147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6248" y="2214554"/>
            <a:ext cx="37861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b="1" dirty="0">
                <a:solidFill>
                  <a:srgbClr val="002060"/>
                </a:solidFill>
              </a:rPr>
              <a:t>Говорят - алоэ, алоэ, -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Интересно, что это такое?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Какое оно алоэ – алое, голубое?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Доброе или злое?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Маленькое или большое?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Хорошее или плохое?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И вот я увидел алоэ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на комоде у тёти Зои.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На комоде у тёти Зои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в горшочке росло алоэ: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Зелёное, небольшое,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колючее и кривое.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Но симпатичное такое!!!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628" y="500042"/>
            <a:ext cx="26314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АЛОЭ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(столетник)</a:t>
            </a:r>
          </a:p>
        </p:txBody>
      </p:sp>
      <p:pic>
        <p:nvPicPr>
          <p:cNvPr id="102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28604"/>
            <a:ext cx="1143008" cy="1145872"/>
          </a:xfrm>
          <a:prstGeom prst="rect">
            <a:avLst/>
          </a:prstGeom>
          <a:noFill/>
        </p:spPr>
      </p:pic>
      <p:pic>
        <p:nvPicPr>
          <p:cNvPr id="1029" name="Picture 5" descr="C:\Лена\1286725127_max_water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86116" y="428604"/>
            <a:ext cx="1131117" cy="1280736"/>
          </a:xfrm>
          <a:prstGeom prst="rect">
            <a:avLst/>
          </a:prstGeom>
          <a:noFill/>
        </p:spPr>
      </p:pic>
      <p:pic>
        <p:nvPicPr>
          <p:cNvPr id="1030" name="Picture 6" descr="C:\Лена\0_a0eb5_1cab041d_X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357554" y="785794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Лена\7ff720d387b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1" name="~PP1952.WAV">
            <a:hlinkClick r:id="" action="ppaction://media"/>
          </p:cNvPr>
          <p:cNvPicPr>
            <a:picLocks noRot="1" noChangeAspect="1"/>
          </p:cNvPicPr>
          <p:nvPr>
            <a:wavAudioFile r:embed="rId1" name="~PP1952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43042" y="3429000"/>
            <a:ext cx="2428892" cy="2520251"/>
          </a:xfrm>
          <a:prstGeom prst="rect">
            <a:avLst/>
          </a:prstGeom>
          <a:noFill/>
        </p:spPr>
      </p:pic>
      <p:pic>
        <p:nvPicPr>
          <p:cNvPr id="1026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857232"/>
            <a:ext cx="4432634" cy="3429024"/>
          </a:xfrm>
          <a:prstGeom prst="rect">
            <a:avLst/>
          </a:prstGeom>
          <a:noFill/>
        </p:spPr>
      </p:pic>
      <p:pic>
        <p:nvPicPr>
          <p:cNvPr id="4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5" name="Picture 7" descr="C:\Лена\7ff720d387b8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4" y="2214554"/>
            <a:ext cx="328614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  окне цветочков много,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Только мокрый – он один: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Мокрым Ванькой называют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Всем известный бальзамин.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Яйцевидной формы листья –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Лист блестящий,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В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зубьях край.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Влагу очень Ванька любит –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Так что, помни, поливай!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500042"/>
            <a:ext cx="373813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Бальзамин</a:t>
            </a:r>
          </a:p>
          <a:p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(Ванька  мокрый)</a:t>
            </a:r>
          </a:p>
        </p:txBody>
      </p:sp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4857760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15074" y="4857760"/>
            <a:ext cx="1131117" cy="1280736"/>
          </a:xfrm>
          <a:prstGeom prst="rect">
            <a:avLst/>
          </a:prstGeom>
          <a:noFill/>
        </p:spPr>
      </p:pic>
      <p:pic>
        <p:nvPicPr>
          <p:cNvPr id="10" name="~PP2101.WAV">
            <a:hlinkClick r:id="" action="ppaction://media"/>
          </p:cNvPr>
          <p:cNvPicPr>
            <a:picLocks noRot="1" noChangeAspect="1"/>
          </p:cNvPicPr>
          <p:nvPr>
            <a:wavAudioFile r:embed="rId1" name="~PP2101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5f7ea_835c3a08_L.png"/>
          <p:cNvPicPr>
            <a:picLocks noChangeAspect="1" noChangeArrowheads="1"/>
          </p:cNvPicPr>
          <p:nvPr/>
        </p:nvPicPr>
        <p:blipFill>
          <a:blip r:embed="rId4"/>
          <a:srcRect l="13235" r="15625"/>
          <a:stretch>
            <a:fillRect/>
          </a:stretch>
        </p:blipFill>
        <p:spPr bwMode="auto">
          <a:xfrm>
            <a:off x="1071538" y="571480"/>
            <a:ext cx="3857652" cy="5422615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00562" y="571480"/>
            <a:ext cx="396653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Пеларгония</a:t>
            </a:r>
          </a:p>
          <a:p>
            <a:pPr algn="ctr"/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(Герань)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2143116"/>
            <a:ext cx="37862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Куст – оконный и балконный,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Лист – пушистый и душистый,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Он сборчатый и каёмчатый,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А цветы на окне – словно шапка в огне. </a:t>
            </a:r>
          </a:p>
        </p:txBody>
      </p:sp>
      <p:pic>
        <p:nvPicPr>
          <p:cNvPr id="6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21495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29322" y="5214950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000760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443.WAV">
            <a:hlinkClick r:id="" action="ppaction://media"/>
          </p:cNvPr>
          <p:cNvPicPr>
            <a:picLocks noRot="1" noChangeAspect="1"/>
          </p:cNvPicPr>
          <p:nvPr>
            <a:wavAudioFile r:embed="rId1" name="~PP2443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892</Words>
  <Application>Microsoft Macintosh PowerPoint</Application>
  <PresentationFormat>Экран (4:3)</PresentationFormat>
  <Paragraphs>159</Paragraphs>
  <Slides>25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Microsoft Office User</cp:lastModifiedBy>
  <cp:revision>111</cp:revision>
  <dcterms:created xsi:type="dcterms:W3CDTF">2012-10-07T08:38:12Z</dcterms:created>
  <dcterms:modified xsi:type="dcterms:W3CDTF">2021-03-18T17:31:17Z</dcterms:modified>
</cp:coreProperties>
</file>